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9" r:id="rId1"/>
  </p:sldMasterIdLst>
  <p:notesMasterIdLst>
    <p:notesMasterId r:id="rId7"/>
  </p:notesMasterIdLst>
  <p:sldIdLst>
    <p:sldId id="256" r:id="rId2"/>
    <p:sldId id="261" r:id="rId3"/>
    <p:sldId id="269" r:id="rId4"/>
    <p:sldId id="263" r:id="rId5"/>
    <p:sldId id="270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D03B00"/>
    <a:srgbClr val="DE2708"/>
    <a:srgbClr val="F74629"/>
    <a:srgbClr val="000099"/>
    <a:srgbClr val="717CA3"/>
    <a:srgbClr val="A7CBFF"/>
    <a:srgbClr val="95B8FF"/>
    <a:srgbClr val="B3CCFF"/>
    <a:srgbClr val="000058"/>
    <a:srgbClr val="BD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4713" autoAdjust="0"/>
  </p:normalViewPr>
  <p:slideViewPr>
    <p:cSldViewPr>
      <p:cViewPr varScale="1">
        <p:scale>
          <a:sx n="139" d="100"/>
          <a:sy n="139" d="100"/>
        </p:scale>
        <p:origin x="-78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4793-271E-4A3E-9CD0-658CEE0E02A5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265D-0DD2-4E5D-9A9B-D5A7FB9F6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65D-0DD2-4E5D-9A9B-D5A7FB9F6A5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65D-0DD2-4E5D-9A9B-D5A7FB9F6A5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65D-0DD2-4E5D-9A9B-D5A7FB9F6A5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4350"/>
            <a:ext cx="7772400" cy="1595438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52688"/>
            <a:ext cx="6400800" cy="16573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7CCEF6-4AD7-4583-B014-1713D01F2C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166938"/>
            <a:ext cx="8610600" cy="151210"/>
            <a:chOff x="144" y="1680"/>
            <a:chExt cx="5424" cy="144"/>
          </a:xfrm>
        </p:grpSpPr>
        <p:sp>
          <p:nvSpPr>
            <p:cNvPr id="615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8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CCEF6-4AD7-4583-B014-1713D01F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4677984"/>
            <a:ext cx="2133600" cy="342900"/>
          </a:xfrm>
        </p:spPr>
        <p:txBody>
          <a:bodyPr/>
          <a:lstStyle>
            <a:lvl1pPr>
              <a:defRPr b="1"/>
            </a:lvl1pPr>
          </a:lstStyle>
          <a:p>
            <a:fld id="{667CCEF6-4AD7-4583-B014-1713D01F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CEF6-4AD7-4583-B014-1713D01F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CCEF6-4AD7-4583-B014-1713D01F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CCEF6-4AD7-4583-B014-1713D01F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CCEF6-4AD7-4583-B014-1713D01F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CCEF6-4AD7-4583-B014-1713D01F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CCEF6-4AD7-4583-B014-1713D01F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CCEF6-4AD7-4583-B014-1713D01F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CCEF6-4AD7-4583-B014-1713D01F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CCEF6-4AD7-4583-B014-1713D01F2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000"/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000"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000"/>
            </a:lvl1pPr>
          </a:lstStyle>
          <a:p>
            <a:fld id="{667CCEF6-4AD7-4583-B014-1713D01F2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228600" cy="17145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83568" y="627534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714500"/>
            <a:ext cx="228600" cy="17145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3429000"/>
            <a:ext cx="228600" cy="1714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rina7m@yandex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699542"/>
            <a:ext cx="5904656" cy="1296144"/>
          </a:xfrm>
          <a:noFill/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1900" b="1" dirty="0" err="1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цитокинов</a:t>
            </a:r>
            <a:r>
              <a:rPr lang="ru-RU" sz="1900" b="1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ФНОα</a:t>
            </a:r>
            <a:r>
              <a:rPr lang="ru-RU" sz="1900" b="1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, ИЛ-6 и </a:t>
            </a:r>
            <a:r>
              <a:rPr lang="ru-RU" sz="1900" b="1" dirty="0" err="1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sz="1900" b="1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 генов </a:t>
            </a:r>
            <a:r>
              <a:rPr lang="en-US" sz="1900" b="1" i="1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TNFA</a:t>
            </a:r>
            <a:r>
              <a:rPr lang="ru-RU" sz="1900" b="1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b="1" i="1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ru-RU" sz="1900" b="1" i="1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900" b="1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 в периферической крови как маркер трансформации </a:t>
            </a:r>
            <a:r>
              <a:rPr lang="ru-RU" sz="1900" b="1" dirty="0" err="1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стеатоза</a:t>
            </a:r>
            <a:r>
              <a:rPr lang="ru-RU" sz="1900" b="1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 печени в </a:t>
            </a:r>
            <a:r>
              <a:rPr lang="ru-RU" sz="1900" b="1" dirty="0" err="1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стеатогепатит</a:t>
            </a:r>
            <a:r>
              <a:rPr lang="ru-RU" sz="1900" b="1" dirty="0" smtClean="0">
                <a:solidFill>
                  <a:srgbClr val="001B50"/>
                </a:solidFill>
                <a:latin typeface="Times New Roman" pitchFamily="18" charset="0"/>
                <a:cs typeface="Times New Roman" pitchFamily="18" charset="0"/>
              </a:rPr>
              <a:t> при неалкогольной жировой болезни печени</a:t>
            </a:r>
            <a:endParaRPr lang="ru-RU" sz="1900" dirty="0">
              <a:solidFill>
                <a:srgbClr val="001B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2890559"/>
            <a:ext cx="849694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 биологии – обособленное подразделение Федерального государственного бюджетного учреждения науки Федерального исследовательского центра «Карельский научный центр Российской академии наук», г. Петрозаводск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«Петрозаводский государственный университет», г. Петрозаводск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ru-RU" sz="1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e-mail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D8C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irina7m@yandex.ru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FFD8C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465444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выполнена в рамках государственного задания по теме № FMEN-2022-0009.</a:t>
            </a:r>
          </a:p>
        </p:txBody>
      </p:sp>
      <p:pic>
        <p:nvPicPr>
          <p:cNvPr id="6" name="Picture 2542" descr="Эмблема институт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680" y="699542"/>
            <a:ext cx="1476000" cy="1347651"/>
          </a:xfrm>
          <a:prstGeom prst="rect">
            <a:avLst/>
          </a:prstGeom>
          <a:noFill/>
        </p:spPr>
      </p:pic>
      <p:pic>
        <p:nvPicPr>
          <p:cNvPr id="8" name="Picture 4" descr="https://petrsu.ru/files/user/fdbd9903df09bb6f04f397450a13732b/petrsu_logo_blue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699542"/>
            <a:ext cx="1316479" cy="1332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51520" y="195486"/>
            <a:ext cx="8892480" cy="360040"/>
          </a:xfrm>
          <a:prstGeom prst="rect">
            <a:avLst/>
          </a:prstGeom>
          <a:solidFill>
            <a:srgbClr val="F3F3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0" dirty="0" smtClean="0">
                <a:solidFill>
                  <a:srgbClr val="D03B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XI Съезд Российского общества медицинских генетиков с международным участием</a:t>
            </a:r>
            <a:endParaRPr kumimoji="0" lang="ru-RU" sz="1600" b="0" u="none" strike="noStrike" kern="0" cap="none" spc="0" normalizeH="0" noProof="0" dirty="0">
              <a:ln>
                <a:noFill/>
              </a:ln>
              <a:solidFill>
                <a:srgbClr val="D03B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43608" y="2463738"/>
            <a:ext cx="7056784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Курбатова И.В.*</a:t>
            </a:r>
            <a:r>
              <a:rPr kumimoji="0" lang="ru-RU" sz="1600" b="1" i="0" u="sng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Топчиева Л.В.</a:t>
            </a:r>
            <a:r>
              <a:rPr kumimoji="0" lang="ru-RU" sz="16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Дуданова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О.П</a:t>
            </a:r>
            <a:r>
              <a:rPr lang="ru-RU" sz="16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16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Шиповская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А.А.</a:t>
            </a:r>
            <a:r>
              <a:rPr kumimoji="0" lang="ru-RU" sz="16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cs1029.userapi.com/g22345/a_3dd38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6774" y="533399"/>
            <a:ext cx="17640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cs1029.userapi.com/g22345/a_3dd38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8296" y="915566"/>
            <a:ext cx="17640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cs1029.userapi.com/g22345/a_3dd38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1472" y="0"/>
            <a:ext cx="17640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cs1029.userapi.com/g22345/a_3dd38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05269" y="361949"/>
            <a:ext cx="2100000" cy="20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cs1029.userapi.com/g22345/a_3dd38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57669" y="514353"/>
            <a:ext cx="720000" cy="69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-1188640" y="627534"/>
            <a:ext cx="76328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95536" y="0"/>
            <a:ext cx="8568952" cy="62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Дифференциация неалкогольного </a:t>
            </a:r>
            <a:r>
              <a:rPr lang="ru-RU" sz="1700" b="1" kern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стеатогепатита</a:t>
            </a:r>
            <a:r>
              <a:rPr lang="ru-RU" sz="17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(НАСГ) от </a:t>
            </a:r>
            <a:r>
              <a:rPr lang="ru-RU" sz="1700" b="1" kern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стеатоза</a:t>
            </a:r>
            <a:r>
              <a:rPr lang="ru-RU" sz="17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печени (СП)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неалкогольной жировой болезни печени (НАЖБП)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3528" y="3147814"/>
            <a:ext cx="8712968" cy="1523494"/>
          </a:xfrm>
          <a:prstGeom prst="rect">
            <a:avLst/>
          </a:prstGeom>
          <a:gradFill flip="none" rotWithShape="1">
            <a:gsLst>
              <a:gs pos="0">
                <a:srgbClr val="95B8FF">
                  <a:alpha val="63922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ФНОα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ИЛ-6 </a:t>
            </a:r>
            <a:r>
              <a:rPr lang="ru-RU" sz="1400" kern="0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– основные медиаторы воспаления при НАЖБП, однако данные по оценке их уровня в крови в качестве маркера диагностики и прогрессирования НАЖБП противоречивы, а уровень </a:t>
            </a:r>
            <a:r>
              <a:rPr lang="ru-RU" sz="1400" kern="0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sz="1400" kern="0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их генов в лейкоцитах периферической крови (ЛПК), реализующих </a:t>
            </a:r>
            <a:r>
              <a:rPr lang="ru-RU" sz="1400" kern="0" dirty="0" err="1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иммуновоспалительные</a:t>
            </a:r>
            <a:r>
              <a:rPr lang="ru-RU" sz="1400" kern="0" dirty="0" smtClean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процессы в печени, не рассматривался в качестве такового. 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Цель работы – оценка уровня </a:t>
            </a:r>
            <a:r>
              <a:rPr lang="ru-RU" sz="1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ФНОα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ИЛ-6 и </a:t>
            </a:r>
            <a:r>
              <a:rPr lang="ru-RU" sz="1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кодирующих генов в периферической крови в качестве маркеров трансформации СП в ранний НАСГ (слабой активности (СА)). </a:t>
            </a: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820472" y="4821138"/>
            <a:ext cx="298376" cy="342900"/>
          </a:xfrm>
        </p:spPr>
        <p:txBody>
          <a:bodyPr/>
          <a:lstStyle/>
          <a:p>
            <a:fld id="{667CCEF6-4AD7-4583-B014-1713D01F2CF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2491031"/>
            <a:ext cx="8532948" cy="584775"/>
          </a:xfrm>
          <a:prstGeom prst="rect">
            <a:avLst/>
          </a:prstGeom>
          <a:ln>
            <a:solidFill>
              <a:srgbClr val="D03B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 из ключевых проблем диагностики НАЖБП – поиск альтернатив биопсии печени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дифференциации НАСГ от СП.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99542"/>
            <a:ext cx="750411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cs1029.userapi.com/g22345/a_3dd38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6774" y="533399"/>
            <a:ext cx="17640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cs1029.userapi.com/g22345/a_3dd38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8296" y="915566"/>
            <a:ext cx="17640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cs1029.userapi.com/g22345/a_3dd38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1472" y="0"/>
            <a:ext cx="17640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cs1029.userapi.com/g22345/a_3dd38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05269" y="361949"/>
            <a:ext cx="2100000" cy="20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cs1029.userapi.com/g22345/a_3dd38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57669" y="514353"/>
            <a:ext cx="720000" cy="69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619672" y="123478"/>
            <a:ext cx="59046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Характеристика групп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исследования. Методы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699542"/>
          <a:ext cx="4248472" cy="3873056"/>
        </p:xfrm>
        <a:graphic>
          <a:graphicData uri="http://schemas.openxmlformats.org/drawingml/2006/table">
            <a:tbl>
              <a:tblPr/>
              <a:tblGrid>
                <a:gridCol w="1584176"/>
                <a:gridCol w="936104"/>
                <a:gridCol w="864096"/>
                <a:gridCol w="864096"/>
              </a:tblGrid>
              <a:tr h="456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Контроль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=35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=30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НАСГ-СА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=33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F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Возраст, г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44,11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47,05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44,64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АЛТ,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/л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,41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,60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48,03*</a:t>
                      </a:r>
                      <a:r>
                        <a:rPr lang="ru-RU" sz="1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#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АСТ,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/л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19,16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19,74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35,06*</a:t>
                      </a:r>
                      <a:r>
                        <a:rPr lang="ru-RU" sz="1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#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15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Билирубин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общий,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мкмоль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13,08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12,47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16,46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ЩФ,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/л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113,07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160,30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205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273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ОХС,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ммоль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/л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5,28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6,12*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ЛПВП,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ммоль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/л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1,30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1,11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32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ЛПНП,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ммоль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/л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2,81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3,81</a:t>
                      </a:r>
                      <a:r>
                        <a:rPr lang="ru-RU" sz="1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#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ТГ,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ммоль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/л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1,24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1,99*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23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Глюкоза, 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ммоль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5,26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ИМТ,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кг/м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24,83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33,19*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32,12*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5,00</a:t>
                      </a:r>
                      <a:r>
                        <a:rPr lang="ru-RU" sz="1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#</a:t>
                      </a:r>
                      <a:endParaRPr lang="ru-RU" sz="1400" baseline="30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Степень фиброза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F1-F2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9512" y="4542388"/>
            <a:ext cx="4392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kern="11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400" b="0" i="1" u="none" strike="noStrike" kern="1100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редставлены медианы. Отличие (</a:t>
            </a:r>
            <a:r>
              <a:rPr kumimoji="0" lang="ru-RU" sz="1400" b="0" i="1" u="none" strike="noStrike" kern="1100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1400" b="0" i="1" u="none" strike="noStrike" kern="1100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&lt;0</a:t>
            </a:r>
            <a:r>
              <a:rPr lang="en-US" sz="1400" i="1" kern="11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400" b="0" i="1" u="none" strike="noStrike" kern="1100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016) от *</a:t>
            </a:r>
            <a:r>
              <a:rPr kumimoji="0" lang="ru-RU" sz="1400" b="0" i="1" u="none" strike="noStrike" kern="1100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контроля,#СП</a:t>
            </a:r>
            <a:r>
              <a:rPr kumimoji="0" lang="ru-RU" sz="1400" b="0" i="1" u="none" strike="noStrike" kern="1100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400" b="0" i="1" u="none" strike="noStrike" kern="1100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ru-RU" sz="1400" b="0" i="1" u="none" strike="noStrike" kern="1100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критерий с поправкой </a:t>
            </a:r>
            <a:r>
              <a:rPr kumimoji="0" lang="ru-RU" sz="1400" b="0" i="1" u="none" strike="noStrike" kern="1100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Бонферрони</a:t>
            </a:r>
            <a:r>
              <a:rPr kumimoji="0" lang="ru-RU" sz="1400" b="0" i="1" u="none" strike="noStrike" kern="1100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1" u="none" strike="noStrike" kern="11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607496" y="627534"/>
            <a:ext cx="4429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МАТЕРИАЛ: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образцы венозной крови доноров изучаемых групп. Забор крови и обследование до назначения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гепатопротекторной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иной терапии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ЧУЗ КБ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РЖД-медицина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(г. Петрозаводск).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формы НАЖБП: слепая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чрескожная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биопсия печени по методу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Brunt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 al.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(1999)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644008" y="2019568"/>
            <a:ext cx="4429000" cy="31239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alpha val="6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ПЦР в реальном времени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(определение уровня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генов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TNFA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ЛПК)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ИФА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(определение уровня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цитокинов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плазме)</a:t>
            </a:r>
          </a:p>
          <a:p>
            <a:r>
              <a:rPr lang="ru-RU" sz="14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Статистический анализ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GraphPad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Prism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v7 (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&lt;0,05)</a:t>
            </a:r>
          </a:p>
          <a:p>
            <a:pPr indent="18000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Краскела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Уоллиса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18000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критерий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Вилкоксона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–Манна–Уитни с поправкой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Бонферрони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18000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ранговый коэффициент корреляции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Спирмена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indent="1800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ROC-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кривых: вычисление площадей под кривыми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AUC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оптимального порога отсечения в соответствии с максимальным индексом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Юдена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J.</a:t>
            </a:r>
          </a:p>
          <a:p>
            <a:pPr algn="just">
              <a:spcAft>
                <a:spcPts val="60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Исследования выполнены на научном оборудовании ЦКП ФИЦ «Карельский научный центр РАН».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820472" y="4821138"/>
            <a:ext cx="298376" cy="342900"/>
          </a:xfrm>
        </p:spPr>
        <p:txBody>
          <a:bodyPr/>
          <a:lstStyle/>
          <a:p>
            <a:fld id="{667CCEF6-4AD7-4583-B014-1713D01F2CF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cs1029.userapi.com/g22345/a_3dd38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6774" y="533399"/>
            <a:ext cx="17640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cs1029.userapi.com/g22345/a_3dd38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8296" y="915566"/>
            <a:ext cx="17640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cs1029.userapi.com/g22345/a_3dd38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1472" y="0"/>
            <a:ext cx="17640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cs1029.userapi.com/g22345/a_3dd38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05269" y="361949"/>
            <a:ext cx="2100000" cy="20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cs1029.userapi.com/g22345/a_3dd383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57669" y="514353"/>
            <a:ext cx="720000" cy="69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51520" y="0"/>
            <a:ext cx="8892480" cy="62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Уровни </a:t>
            </a:r>
            <a:r>
              <a:rPr lang="ru-RU" sz="1700" b="1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ФНОα</a:t>
            </a:r>
            <a:r>
              <a:rPr lang="ru-RU" sz="17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ИЛ-6 и </a:t>
            </a:r>
            <a:r>
              <a:rPr lang="ru-RU" sz="1700" b="1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мРНК</a:t>
            </a:r>
            <a:r>
              <a:rPr lang="ru-RU" sz="17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кодирующих генов в периферической крови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 ранних формах НАЖБП</a:t>
            </a:r>
            <a:endParaRPr kumimoji="0" lang="ru-RU" sz="17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4" cstate="print"/>
          <a:srcRect l="5991" t="4415" r="13710" b="3284"/>
          <a:stretch>
            <a:fillRect/>
          </a:stretch>
        </p:blipFill>
        <p:spPr bwMode="auto">
          <a:xfrm>
            <a:off x="2987824" y="627534"/>
            <a:ext cx="2952328" cy="451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5" cstate="print"/>
          <a:srcRect l="5873" t="4412" r="13862" b="3347"/>
          <a:stretch>
            <a:fillRect/>
          </a:stretch>
        </p:blipFill>
        <p:spPr bwMode="auto">
          <a:xfrm>
            <a:off x="179512" y="627534"/>
            <a:ext cx="2952328" cy="451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 bwMode="auto">
          <a:xfrm>
            <a:off x="6012160" y="627534"/>
            <a:ext cx="3131840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940152" y="627534"/>
            <a:ext cx="3096344" cy="4515966"/>
          </a:xfrm>
          <a:prstGeom prst="rect">
            <a:avLst/>
          </a:prstGeom>
          <a:gradFill flip="none" rotWithShape="1">
            <a:gsLst>
              <a:gs pos="0">
                <a:srgbClr val="A7CBFF">
                  <a:alpha val="1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9525" cap="flat" cmpd="sng" algn="ctr">
            <a:solidFill>
              <a:srgbClr val="717C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005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ROC</a:t>
            </a:r>
            <a:r>
              <a:rPr lang="ru-RU" sz="1400" b="1" dirty="0" smtClean="0">
                <a:solidFill>
                  <a:srgbClr val="00005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-анализ уровней </a:t>
            </a:r>
            <a:r>
              <a:rPr lang="ru-RU" sz="1400" b="1" dirty="0" err="1" smtClean="0">
                <a:solidFill>
                  <a:srgbClr val="00005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мРНК</a:t>
            </a:r>
            <a:r>
              <a:rPr lang="ru-RU" sz="1400" b="1" dirty="0" smtClean="0">
                <a:solidFill>
                  <a:srgbClr val="00005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генов </a:t>
            </a:r>
            <a:r>
              <a:rPr lang="ru-RU" sz="1400" b="1" i="1" dirty="0" smtClean="0">
                <a:solidFill>
                  <a:srgbClr val="00005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TNFA</a:t>
            </a:r>
            <a:r>
              <a:rPr lang="ru-RU" sz="1400" b="1" dirty="0" smtClean="0">
                <a:solidFill>
                  <a:srgbClr val="00005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1400" b="1" i="1" dirty="0" smtClean="0">
                <a:solidFill>
                  <a:srgbClr val="00005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</a:t>
            </a:r>
            <a:r>
              <a:rPr lang="ru-RU" sz="1400" b="1" dirty="0" smtClean="0">
                <a:solidFill>
                  <a:srgbClr val="00005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в ЛПК пациентов НАСГ-СА относительно СП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5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5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5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5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5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5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5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5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5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5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5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5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</a:pPr>
            <a:r>
              <a:rPr lang="en-US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AUC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TNFA)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0,973 (95%</a:t>
            </a: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0,925–1,000),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&lt;0,001;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порог отсечения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1,095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ед.</a:t>
            </a:r>
          </a:p>
          <a:p>
            <a:pPr lvl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AUC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IL6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0,769 (95%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0,634–0,957), </a:t>
            </a:r>
            <a:r>
              <a:rPr lang="en-US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=0,005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орог отсечения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0,014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ед.</a:t>
            </a:r>
            <a:endParaRPr lang="ru-RU" sz="1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6" cstate="print"/>
          <a:srcRect t="5985" b="3540"/>
          <a:stretch>
            <a:fillRect/>
          </a:stretch>
        </p:blipFill>
        <p:spPr bwMode="auto">
          <a:xfrm>
            <a:off x="5916613" y="1275606"/>
            <a:ext cx="322738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820472" y="4821138"/>
            <a:ext cx="298376" cy="342900"/>
          </a:xfrm>
        </p:spPr>
        <p:txBody>
          <a:bodyPr/>
          <a:lstStyle/>
          <a:p>
            <a:fld id="{667CCEF6-4AD7-4583-B014-1713D01F2CF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395536" y="843558"/>
            <a:ext cx="1800200" cy="20162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539552" y="123478"/>
            <a:ext cx="80648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Корреляции между показателями крови при ранних формах НАЖБП. Выводы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045009"/>
            <a:ext cx="8712968" cy="830997"/>
          </a:xfrm>
          <a:prstGeom prst="rect">
            <a:avLst/>
          </a:prstGeom>
          <a:noFill/>
          <a:ln w="15875">
            <a:solidFill>
              <a:srgbClr val="DE2708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настоящей работе впервые показано, что уровни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генов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TNFA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ЛПК повышаются при формировании НАСГ относительно СП и могут рассматриваться в качестве молекулярно-генетических маркеров трансформации простого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стеатоза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печени в неалкогольный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стеатогепатит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3"/>
          <p:cNvSpPr txBox="1">
            <a:spLocks/>
          </p:cNvSpPr>
          <p:nvPr/>
        </p:nvSpPr>
        <p:spPr bwMode="auto">
          <a:xfrm>
            <a:off x="8820472" y="4876006"/>
            <a:ext cx="29837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CCEF6-4AD7-4583-B014-1713D01F2CF2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300192" y="699542"/>
            <a:ext cx="2771800" cy="321132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lumOff val="75000"/>
                  <a:alpha val="6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63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algn="just">
              <a:spcAft>
                <a:spcPts val="60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Концентрации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ФНОα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ИЛ-6 в крови при ранних формах НАЖБП (СП и НАСГ-СА) не различаются, но повышены по сравнению со здоровыми людьми.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Уровни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мРНК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генов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TNFA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ЛПК при НАСГ-СА выше, чем при СП,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коррелируют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 собой и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диагностически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значимы для выявления НАСГ-СА среди СП.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9542"/>
            <a:ext cx="5827712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Другая 6">
      <a:dk1>
        <a:sysClr val="windowText" lastClr="000000"/>
      </a:dk1>
      <a:lt1>
        <a:sysClr val="window" lastClr="FFFFFF"/>
      </a:lt1>
      <a:dk2>
        <a:srgbClr val="001D58"/>
      </a:dk2>
      <a:lt2>
        <a:srgbClr val="BFD6DB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3366FF"/>
      </a:hlink>
      <a:folHlink>
        <a:srgbClr val="6B568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1150</TotalTime>
  <Words>657</Words>
  <Application>Microsoft Office PowerPoint</Application>
  <PresentationFormat>Экран (16:9)</PresentationFormat>
  <Paragraphs>111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Тема2</vt:lpstr>
      <vt:lpstr>Уровень цитокинов ФНОα, ИЛ-6 и мРНК генов TNFA, IL6 в периферической крови как маркер трансформации стеатоза печени в стеатогепатит при неалкогольной жировой болезни печени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Уровень цитокинов ФНОα, ИЛ-6 и мРНК генов TNFA, IL6 в периферической крови как маркер трансформации стеатоза печени в стеатогепатит при неалкогольной жировой болезни печени   Курбатова И.В.1, Топчиева Л.В.1, Дуданова О.П 2, Шиповская А.А.2</dc:title>
  <dc:creator>Курбатова Ирина Валерьевна</dc:creator>
  <cp:lastModifiedBy>Курбатова ИВ</cp:lastModifiedBy>
  <cp:revision>125</cp:revision>
  <dcterms:created xsi:type="dcterms:W3CDTF">2025-04-16T10:59:26Z</dcterms:created>
  <dcterms:modified xsi:type="dcterms:W3CDTF">2025-05-05T09:48:17Z</dcterms:modified>
</cp:coreProperties>
</file>